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slides/slide4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tags/tag1.xml" ContentType="application/vnd.openxmlformats-officedocument.presentationml.tags+xml"/>
  <Override PartName="/ppt/slideLayouts/slideLayout1.xml" ContentType="application/vnd.openxmlformats-officedocument.presentationml.slideLayout+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295" r:id="rId41"/>
    <p:sldId id="296" r:id="rId42"/>
    <p:sldId id="297" r:id="rId43"/>
    <p:sldId id="298" r:id="rId44"/>
  </p:sldIdLst>
  <p:sldSz cx="9144000" cy="6858000" type="screen4x3"/>
  <p:notesSz cx="6858000" cy="9144000"/>
  <p:custDataLst>
    <p:tags r:id="rId46"/>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3" d="100"/>
          <a:sy n="53" d="100"/>
        </p:scale>
        <p:origin x="-96" y="-37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presProps" Target="presProps.xml"/><Relationship Id="rId50"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ags" Target="tags/tag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viewProps" Target="viewProps.xml"/><Relationship Id="rId8" Type="http://schemas.openxmlformats.org/officeDocument/2006/relationships/slide" Target="slides/slide7.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8C015F8-897C-43B6-B517-0959A8FF7C4A}" type="datetimeFigureOut">
              <a:rPr lang="en-US" smtClean="0"/>
              <a:pPr/>
              <a:t>12/5/2011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7A90C41-0639-4889-AFD3-90B252F4F18F}"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87A90C41-0639-4889-AFD3-90B252F4F18F}" type="slidenum">
              <a:rPr lang="en-US" smtClean="0"/>
              <a:pPr/>
              <a:t>29</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92731BC-55E2-40D7-9434-86A9601AD292}" type="datetimeFigureOut">
              <a:rPr lang="en-US" smtClean="0"/>
              <a:pPr/>
              <a:t>12/5/2011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92731BC-55E2-40D7-9434-86A9601AD292}" type="datetimeFigureOut">
              <a:rPr lang="en-US" smtClean="0"/>
              <a:pPr/>
              <a:t>12/5/2011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92731BC-55E2-40D7-9434-86A9601AD292}" type="datetimeFigureOut">
              <a:rPr lang="en-US" smtClean="0"/>
              <a:pPr/>
              <a:t>12/5/2011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92731BC-55E2-40D7-9434-86A9601AD292}" type="datetimeFigureOut">
              <a:rPr lang="en-US" smtClean="0"/>
              <a:pPr/>
              <a:t>12/5/2011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92731BC-55E2-40D7-9434-86A9601AD292}" type="datetimeFigureOut">
              <a:rPr lang="en-US" smtClean="0"/>
              <a:pPr/>
              <a:t>12/5/2011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92731BC-55E2-40D7-9434-86A9601AD292}" type="datetimeFigureOut">
              <a:rPr lang="en-US" smtClean="0"/>
              <a:pPr/>
              <a:t>12/5/2011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92731BC-55E2-40D7-9434-86A9601AD292}" type="datetimeFigureOut">
              <a:rPr lang="en-US" smtClean="0"/>
              <a:pPr/>
              <a:t>12/5/2011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92731BC-55E2-40D7-9434-86A9601AD292}" type="datetimeFigureOut">
              <a:rPr lang="en-US" smtClean="0"/>
              <a:pPr/>
              <a:t>12/5/2011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92731BC-55E2-40D7-9434-86A9601AD292}" type="datetimeFigureOut">
              <a:rPr lang="en-US" smtClean="0"/>
              <a:pPr/>
              <a:t>12/5/2011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92731BC-55E2-40D7-9434-86A9601AD292}" type="datetimeFigureOut">
              <a:rPr lang="en-US" smtClean="0"/>
              <a:pPr/>
              <a:t>12/5/2011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92731BC-55E2-40D7-9434-86A9601AD292}" type="datetimeFigureOut">
              <a:rPr lang="en-US" smtClean="0"/>
              <a:pPr/>
              <a:t>12/5/2011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B1D6953-175C-4C41-ADA0-661DFFE9977A}"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92731BC-55E2-40D7-9434-86A9601AD292}" type="datetimeFigureOut">
              <a:rPr lang="en-US" smtClean="0"/>
              <a:pPr/>
              <a:t>12/5/2011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B1D6953-175C-4C41-ADA0-661DFFE9977A}"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hyperlink" Target="http://www.allregs.com/tpl/Viewform.aspx?formid=00000080&amp;formtype=agency" TargetMode="Externa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3" Type="http://schemas.openxmlformats.org/officeDocument/2006/relationships/hyperlink" Target="http://www.allregs.com/tpl/Viewform.aspx?formid=00000080&amp;formtype=agency"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hyperlink" Target="http://www.allregs.com/tpl/Viewform.aspx?formid=00000080&amp;formtype=agency" TargetMode="Externa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HAFA Short Sale</a:t>
            </a:r>
            <a:endParaRPr lang="en-US" dirty="0"/>
          </a:p>
        </p:txBody>
      </p:sp>
      <p:sp>
        <p:nvSpPr>
          <p:cNvPr id="3" name="Subtitle 2"/>
          <p:cNvSpPr>
            <a:spLocks noGrp="1"/>
          </p:cNvSpPr>
          <p:nvPr>
            <p:ph type="subTitle" idx="1"/>
          </p:nvPr>
        </p:nvSpPr>
        <p:spPr/>
        <p:txBody>
          <a:bodyPr/>
          <a:lstStyle/>
          <a:p>
            <a:endParaRPr 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SSA Requirements</a:t>
            </a:r>
            <a:endParaRPr lang="en-US" dirty="0"/>
          </a:p>
        </p:txBody>
      </p:sp>
      <p:sp>
        <p:nvSpPr>
          <p:cNvPr id="3" name="Content Placeholder 2"/>
          <p:cNvSpPr>
            <a:spLocks noGrp="1"/>
          </p:cNvSpPr>
          <p:nvPr>
            <p:ph idx="1"/>
          </p:nvPr>
        </p:nvSpPr>
        <p:spPr/>
        <p:txBody>
          <a:bodyPr>
            <a:normAutofit fontScale="92500" lnSpcReduction="10000"/>
          </a:bodyPr>
          <a:lstStyle/>
          <a:p>
            <a:r>
              <a:rPr lang="en-US" sz="3000" dirty="0" smtClean="0"/>
              <a:t>A fixed termination date that is 120 calendar days from the effective date of the SSA ("Effective Date"). The Effective Date must be stated in the SSA and is the date the SSA is mailed to the Borrower. The Servicer must not extend the termination date of the SSA without authorization from Freddie Mac as described in Section D65.5(h).</a:t>
            </a:r>
          </a:p>
          <a:p>
            <a:r>
              <a:rPr lang="en-US" sz="3000" dirty="0" smtClean="0"/>
              <a:t>The minimum list price which shall be the 90 day "as is" marketing value as determined by the BPO or appraisal, as applicable. See Section D65.4(b)(ii) for additional information.</a:t>
            </a:r>
          </a:p>
          <a:p>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SSA Requirements</a:t>
            </a:r>
            <a:endParaRPr lang="en-US" dirty="0"/>
          </a:p>
        </p:txBody>
      </p:sp>
      <p:sp>
        <p:nvSpPr>
          <p:cNvPr id="3" name="Content Placeholder 2"/>
          <p:cNvSpPr>
            <a:spLocks noGrp="1"/>
          </p:cNvSpPr>
          <p:nvPr>
            <p:ph idx="1"/>
          </p:nvPr>
        </p:nvSpPr>
        <p:spPr/>
        <p:txBody>
          <a:bodyPr>
            <a:normAutofit fontScale="85000" lnSpcReduction="10000"/>
          </a:bodyPr>
          <a:lstStyle/>
          <a:p>
            <a:r>
              <a:rPr lang="en-US" sz="2800" dirty="0" smtClean="0"/>
              <a:t>The Allowable Transaction Costs which may be deducted from the gross sale proceeds are (1) the reasonable closing costs customarily paid by a seller in the jurisdiction where the Mortgaged Premises are located of up to 3% and (2) real estate brokerage commissions of up to 6%, for a total of 9% of the final sales price paid by the buyer at closing.</a:t>
            </a:r>
          </a:p>
          <a:p>
            <a:r>
              <a:rPr lang="en-US" sz="2800" dirty="0" smtClean="0"/>
              <a:t>If the Servicer retains a vendor to facilitate the transaction, including a vendor retained by the Servicer to assist the listing broker, the Servicer must indicate that fact in the SSA. The Servicer may not require the vendor be paid from a portion of the brokerage commission or by the Borrower, but the Servicer may pay the vendor from the Servicer incentive payment received under Incentive Compensation.</a:t>
            </a:r>
          </a:p>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SSA Requirements</a:t>
            </a:r>
            <a:endParaRPr lang="en-US" dirty="0"/>
          </a:p>
        </p:txBody>
      </p:sp>
      <p:sp>
        <p:nvSpPr>
          <p:cNvPr id="3" name="Content Placeholder 2"/>
          <p:cNvSpPr>
            <a:spLocks noGrp="1"/>
          </p:cNvSpPr>
          <p:nvPr>
            <p:ph idx="1"/>
          </p:nvPr>
        </p:nvSpPr>
        <p:spPr/>
        <p:txBody>
          <a:bodyPr/>
          <a:lstStyle/>
          <a:p>
            <a:r>
              <a:rPr lang="en-US" sz="2800" dirty="0" smtClean="0"/>
              <a:t>The amount of the monthly mortgage payment the Borrower will pay during the term of the SSA, which shall be equal to 31% of the Borrower's verified gross monthly income</a:t>
            </a:r>
          </a:p>
          <a:p>
            <a:r>
              <a:rPr lang="en-US" sz="2800" dirty="0" smtClean="0"/>
              <a:t>A closing date that is no less than 45 calendar days from the date of the sales contract without the consent of the Borrower and no more than 60 calendar days from the date of the sales contract without the consent of Freddie Mac</a:t>
            </a:r>
          </a:p>
          <a:p>
            <a:endParaRPr lang="en-US" sz="2800" dirty="0" smtClean="0"/>
          </a:p>
          <a:p>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Borrower Obligations</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The Borrower must sign and return the SSA within 14 calendar days from the date of the evaluation notice, along with a copy of the real estate broker listing agreement, which expires no earlier than the termination date of the SSA, a copy of the multiple listing service ("MLS") listing advertising the Mortgaged Premises, if available, and information regarding any subordinate liens. In returning and signing the SSA the Borrower agrees to the obligations in the following slides</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Borrower Obligations</a:t>
            </a:r>
            <a:endParaRPr lang="en-US" dirty="0"/>
          </a:p>
        </p:txBody>
      </p:sp>
      <p:sp>
        <p:nvSpPr>
          <p:cNvPr id="3" name="Content Placeholder 2"/>
          <p:cNvSpPr>
            <a:spLocks noGrp="1"/>
          </p:cNvSpPr>
          <p:nvPr>
            <p:ph idx="1"/>
          </p:nvPr>
        </p:nvSpPr>
        <p:spPr/>
        <p:txBody>
          <a:bodyPr/>
          <a:lstStyle/>
          <a:p>
            <a:r>
              <a:rPr lang="en-US" sz="2900" dirty="0" smtClean="0"/>
              <a:t>Provide all information and sign documents required to verify HAFA eligibility</a:t>
            </a:r>
          </a:p>
          <a:p>
            <a:r>
              <a:rPr lang="en-US" sz="2900" dirty="0" smtClean="0"/>
              <a:t>Cooperate with the listing broker to actively market the Mortgaged Premises and respond to Servicer inquiries</a:t>
            </a:r>
          </a:p>
          <a:p>
            <a:r>
              <a:rPr lang="en-US" sz="2900" dirty="0" smtClean="0"/>
              <a:t>Maintain the interior and exterior of the Mortgaged Premises in a manner that facilitates marketability</a:t>
            </a:r>
          </a:p>
          <a:p>
            <a:endParaRPr lang="en-US" sz="2800" dirty="0" smtClean="0"/>
          </a:p>
          <a:p>
            <a:endParaRPr lang="en-US" sz="2800" dirty="0" smtClean="0"/>
          </a:p>
          <a:p>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Borrower Obligations</a:t>
            </a:r>
            <a:endParaRPr lang="en-US" dirty="0"/>
          </a:p>
        </p:txBody>
      </p:sp>
      <p:sp>
        <p:nvSpPr>
          <p:cNvPr id="3" name="Content Placeholder 2"/>
          <p:cNvSpPr>
            <a:spLocks noGrp="1"/>
          </p:cNvSpPr>
          <p:nvPr>
            <p:ph idx="1"/>
          </p:nvPr>
        </p:nvSpPr>
        <p:spPr/>
        <p:txBody>
          <a:bodyPr>
            <a:normAutofit/>
          </a:bodyPr>
          <a:lstStyle/>
          <a:p>
            <a:r>
              <a:rPr lang="en-US" dirty="0" smtClean="0"/>
              <a:t>Work to clear any liens or other impediments to title that would prevent conveyance of clear, marketable title to the Mortgaged Premises</a:t>
            </a:r>
          </a:p>
          <a:p>
            <a:r>
              <a:rPr lang="en-US" dirty="0" smtClean="0"/>
              <a:t>Make the monthly payment stipulated in the SSA</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Monitoring marketing activity; cause for termination</a:t>
            </a:r>
            <a:endParaRPr lang="en-US" dirty="0"/>
          </a:p>
        </p:txBody>
      </p:sp>
      <p:sp>
        <p:nvSpPr>
          <p:cNvPr id="3" name="Content Placeholder 2"/>
          <p:cNvSpPr>
            <a:spLocks noGrp="1"/>
          </p:cNvSpPr>
          <p:nvPr>
            <p:ph idx="1"/>
          </p:nvPr>
        </p:nvSpPr>
        <p:spPr/>
        <p:txBody>
          <a:bodyPr/>
          <a:lstStyle/>
          <a:p>
            <a:r>
              <a:rPr lang="en-US" dirty="0" smtClean="0"/>
              <a:t>The Servicer must terminate the SSA before its expiration if any of the events in the following slides occur</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Causes for Termination</a:t>
            </a:r>
            <a:endParaRPr lang="en-US" dirty="0"/>
          </a:p>
        </p:txBody>
      </p:sp>
      <p:sp>
        <p:nvSpPr>
          <p:cNvPr id="3" name="Content Placeholder 2"/>
          <p:cNvSpPr>
            <a:spLocks noGrp="1"/>
          </p:cNvSpPr>
          <p:nvPr>
            <p:ph idx="1"/>
          </p:nvPr>
        </p:nvSpPr>
        <p:spPr/>
        <p:txBody>
          <a:bodyPr>
            <a:normAutofit lnSpcReduction="10000"/>
          </a:bodyPr>
          <a:lstStyle/>
          <a:p>
            <a:r>
              <a:rPr lang="en-US" sz="2800" dirty="0" smtClean="0"/>
              <a:t>The Borrower's financial situation improves significantly, the Borrower qualifies for and accepts a modification of the Mortgage, or the Borrower brings the Mortgage current or pays the Mortgage in full</a:t>
            </a:r>
          </a:p>
          <a:p>
            <a:r>
              <a:rPr lang="en-US" sz="2800" dirty="0" smtClean="0"/>
              <a:t>The Borrower or the listing broker fails to act in good faith in listing, marketing and/or closing the sale, or otherwise fails to abide by the terms of the SSA or applicable law </a:t>
            </a:r>
          </a:p>
          <a:p>
            <a:r>
              <a:rPr lang="en-US" sz="2800" dirty="0" smtClean="0"/>
              <a:t>A significant change occurs to the condition and/or value of the Mortgaged Premises</a:t>
            </a:r>
          </a:p>
          <a:p>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Causes for Termination</a:t>
            </a:r>
            <a:endParaRPr lang="en-US" dirty="0"/>
          </a:p>
        </p:txBody>
      </p:sp>
      <p:sp>
        <p:nvSpPr>
          <p:cNvPr id="3" name="Content Placeholder 2"/>
          <p:cNvSpPr>
            <a:spLocks noGrp="1"/>
          </p:cNvSpPr>
          <p:nvPr>
            <p:ph idx="1"/>
          </p:nvPr>
        </p:nvSpPr>
        <p:spPr>
          <a:xfrm>
            <a:off x="457200" y="1600200"/>
            <a:ext cx="8229600" cy="4953000"/>
          </a:xfrm>
        </p:spPr>
        <p:txBody>
          <a:bodyPr>
            <a:normAutofit fontScale="92500" lnSpcReduction="10000"/>
          </a:bodyPr>
          <a:lstStyle/>
          <a:p>
            <a:r>
              <a:rPr lang="en-US" sz="2900" dirty="0" smtClean="0"/>
              <a:t>There is evidence of fraud or misrepresentation, including, but not limited to, any evidence of a non-arms length relationship between any parties involved in the transaction (e.g., the Borrower, real estate broker, any prospective buyer, transaction facilitator, BPO provider or appraiser)</a:t>
            </a:r>
          </a:p>
          <a:p>
            <a:r>
              <a:rPr lang="en-US" sz="2900" dirty="0" smtClean="0"/>
              <a:t>The Borrower files for bankruptcy and the court declines to approve the SSA</a:t>
            </a:r>
          </a:p>
          <a:p>
            <a:r>
              <a:rPr lang="en-US" sz="2900" dirty="0" smtClean="0"/>
              <a:t>Litigation is initiated or threatened that could affect title to the Mortgaged Premises or interfere with a valid conveyance of clear, marketable title to the Mortgaged Premises</a:t>
            </a:r>
          </a:p>
          <a:p>
            <a:endParaRPr lang="en-US" sz="2800" dirty="0" smtClean="0"/>
          </a:p>
          <a:p>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Causes for Termination</a:t>
            </a:r>
            <a:endParaRPr lang="en-US" dirty="0"/>
          </a:p>
        </p:txBody>
      </p:sp>
      <p:sp>
        <p:nvSpPr>
          <p:cNvPr id="3" name="Content Placeholder 2"/>
          <p:cNvSpPr>
            <a:spLocks noGrp="1"/>
          </p:cNvSpPr>
          <p:nvPr>
            <p:ph idx="1"/>
          </p:nvPr>
        </p:nvSpPr>
        <p:spPr/>
        <p:txBody>
          <a:bodyPr/>
          <a:lstStyle/>
          <a:p>
            <a:r>
              <a:rPr lang="en-US" dirty="0" smtClean="0"/>
              <a:t>Note: The Borrower's failure to make monthly payments on the Mortgage during the marketing period under the SSA is not a cause for termination, unless it is accompanied by another breach of the SSA.</a:t>
            </a:r>
          </a:p>
          <a:p>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Preparing and offering the SSA</a:t>
            </a:r>
            <a:endParaRPr lang="en-US" dirty="0"/>
          </a:p>
        </p:txBody>
      </p:sp>
      <p:sp>
        <p:nvSpPr>
          <p:cNvPr id="3" name="Content Placeholder 2"/>
          <p:cNvSpPr>
            <a:spLocks noGrp="1"/>
          </p:cNvSpPr>
          <p:nvPr>
            <p:ph idx="1"/>
          </p:nvPr>
        </p:nvSpPr>
        <p:spPr/>
        <p:txBody>
          <a:bodyPr>
            <a:normAutofit/>
          </a:bodyPr>
          <a:lstStyle/>
          <a:p>
            <a:r>
              <a:rPr lang="en-US" sz="2800" dirty="0" smtClean="0"/>
              <a:t>If the Servicer evaluates the Borrower and determines that the Borrower is eligible for a HAFA Short Sale pursuant to this chapter, the Servicer must comply with the following steps to prepare and offer the Form 1135, Short Sale Agreement, (SSA) to the Borrower </a:t>
            </a:r>
            <a:r>
              <a:rPr lang="en-US" sz="2800" dirty="0"/>
              <a:t>and send the appropriate Borrower Evaluation Notice (Offer a Home Affordable Foreclosure Alternative (HAFA) Short Sale)</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Title work and identification of claims on title</a:t>
            </a:r>
            <a:endParaRPr lang="en-US" dirty="0"/>
          </a:p>
        </p:txBody>
      </p:sp>
      <p:sp>
        <p:nvSpPr>
          <p:cNvPr id="3" name="Content Placeholder 2"/>
          <p:cNvSpPr>
            <a:spLocks noGrp="1"/>
          </p:cNvSpPr>
          <p:nvPr>
            <p:ph idx="1"/>
          </p:nvPr>
        </p:nvSpPr>
        <p:spPr/>
        <p:txBody>
          <a:bodyPr>
            <a:normAutofit/>
          </a:bodyPr>
          <a:lstStyle/>
          <a:p>
            <a:r>
              <a:rPr lang="en-US" sz="2800" dirty="0" smtClean="0"/>
              <a:t>After receipt of the signed SSA from the Borrower, the Servicer must order title work to identify subordinate liens and other claims on title to the Mortgaged Premises, unless the Servicer is certain based on its examination under Borrower Evaluation Criteria that the Borrower will be able to deliver clear, marketable title to a prospective purchaser or Freddie Mac.</a:t>
            </a:r>
          </a:p>
          <a:p>
            <a:endParaRPr lang="en-US" sz="2800"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Title work and identification of claims on title</a:t>
            </a:r>
            <a:endParaRPr lang="en-US" dirty="0"/>
          </a:p>
        </p:txBody>
      </p:sp>
      <p:sp>
        <p:nvSpPr>
          <p:cNvPr id="3" name="Content Placeholder 2"/>
          <p:cNvSpPr>
            <a:spLocks noGrp="1"/>
          </p:cNvSpPr>
          <p:nvPr>
            <p:ph idx="1"/>
          </p:nvPr>
        </p:nvSpPr>
        <p:spPr/>
        <p:txBody>
          <a:bodyPr/>
          <a:lstStyle/>
          <a:p>
            <a:r>
              <a:rPr lang="en-US" dirty="0" smtClean="0"/>
              <a:t>If the Servicer has previously ordered title work or obtained title work from the foreclosure file then the Servicer need only order updated title work. The Servicer must share the title work with the Borrower and/or the listing broker as necessary to assist them in communicating with subordinate lien holders or to resolve title issues, if any.</a:t>
            </a:r>
            <a:endParaRPr lang="en-US"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Title work and identification of claims on title</a:t>
            </a:r>
            <a:endParaRPr lang="en-US" dirty="0"/>
          </a:p>
        </p:txBody>
      </p:sp>
      <p:sp>
        <p:nvSpPr>
          <p:cNvPr id="3" name="Content Placeholder 2"/>
          <p:cNvSpPr>
            <a:spLocks noGrp="1"/>
          </p:cNvSpPr>
          <p:nvPr>
            <p:ph idx="1"/>
          </p:nvPr>
        </p:nvSpPr>
        <p:spPr/>
        <p:txBody>
          <a:bodyPr>
            <a:normAutofit/>
          </a:bodyPr>
          <a:lstStyle/>
          <a:p>
            <a:r>
              <a:rPr lang="en-US" sz="3000" dirty="0" smtClean="0"/>
              <a:t>The Servicer may not require the Borrower to pay in advance for the title work, but the Servicer may add the cost to the amount owed under the Mortgage to the extent permitted by the Note, Security Instrument and applicable law in the event that the HAFA Short Sale or HAFA Deed-in-Lieu is not completed.</a:t>
            </a:r>
          </a:p>
          <a:p>
            <a:endParaRPr lang="en-US" sz="28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Title work and identification of claims on title</a:t>
            </a:r>
            <a:endParaRPr lang="en-US" dirty="0"/>
          </a:p>
        </p:txBody>
      </p:sp>
      <p:sp>
        <p:nvSpPr>
          <p:cNvPr id="3" name="Content Placeholder 2"/>
          <p:cNvSpPr>
            <a:spLocks noGrp="1"/>
          </p:cNvSpPr>
          <p:nvPr>
            <p:ph idx="1"/>
          </p:nvPr>
        </p:nvSpPr>
        <p:spPr/>
        <p:txBody>
          <a:bodyPr>
            <a:normAutofit/>
          </a:bodyPr>
          <a:lstStyle/>
          <a:p>
            <a:r>
              <a:rPr lang="en-US" sz="3000" dirty="0" smtClean="0"/>
              <a:t>If a HAFA Short Sale or Deed-in-Lieu is completed, the Servicer may request reimbursement of the expense for the title work, subject to the limits provided in Exhibit 57A, Approved Attorney Fees and Title Expenses via the Reimbursement System (available at </a:t>
            </a:r>
            <a:r>
              <a:rPr lang="en-US" sz="3000" b="1" dirty="0" smtClean="0"/>
              <a:t>http://www.freddiemac.com/singlefamily/service/tools.html</a:t>
            </a:r>
            <a:r>
              <a:rPr lang="en-US" sz="3000" dirty="0" smtClean="0"/>
              <a:t>). </a:t>
            </a:r>
            <a:endParaRPr lang="en-US" sz="3000"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Request for approval of a HAFA Short Sale</a:t>
            </a:r>
            <a:endParaRPr lang="en-US" dirty="0"/>
          </a:p>
        </p:txBody>
      </p:sp>
      <p:sp>
        <p:nvSpPr>
          <p:cNvPr id="3" name="Content Placeholder 2"/>
          <p:cNvSpPr>
            <a:spLocks noGrp="1"/>
          </p:cNvSpPr>
          <p:nvPr>
            <p:ph idx="1"/>
          </p:nvPr>
        </p:nvSpPr>
        <p:spPr>
          <a:xfrm>
            <a:off x="457200" y="1600200"/>
            <a:ext cx="8229600" cy="4953000"/>
          </a:xfrm>
        </p:spPr>
        <p:txBody>
          <a:bodyPr>
            <a:normAutofit/>
          </a:bodyPr>
          <a:lstStyle/>
          <a:p>
            <a:r>
              <a:rPr lang="en-US" sz="2700" dirty="0" smtClean="0"/>
              <a:t>The Borrower must submit the RASS to the Servicer when an offer for the Mortgaged Premises is received. </a:t>
            </a:r>
          </a:p>
          <a:p>
            <a:r>
              <a:rPr lang="en-US" sz="2700" dirty="0" smtClean="0"/>
              <a:t>The RASS provides the terms and conditions of the HAFA Short Sale and together with the sales contract, provides settlement instructions to the settlement agent.</a:t>
            </a:r>
          </a:p>
          <a:p>
            <a:r>
              <a:rPr lang="en-US" sz="2700" dirty="0" smtClean="0"/>
              <a:t>Within three Business Days following receipt of an executed sales contract, the Borrower or the listing broker must deliver to the Servicer a completed RASS describing the terms of the sale transaction, along with the information listed on the following slide</a:t>
            </a:r>
            <a:endParaRPr lang="en-US" sz="2700"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is Required</a:t>
            </a:r>
            <a:endParaRPr lang="en-US" dirty="0"/>
          </a:p>
        </p:txBody>
      </p:sp>
      <p:sp>
        <p:nvSpPr>
          <p:cNvPr id="3" name="Content Placeholder 2"/>
          <p:cNvSpPr>
            <a:spLocks noGrp="1"/>
          </p:cNvSpPr>
          <p:nvPr>
            <p:ph idx="1"/>
          </p:nvPr>
        </p:nvSpPr>
        <p:spPr/>
        <p:txBody>
          <a:bodyPr>
            <a:normAutofit/>
          </a:bodyPr>
          <a:lstStyle/>
          <a:p>
            <a:r>
              <a:rPr lang="en-US" sz="2800" dirty="0" smtClean="0"/>
              <a:t>A copy of the executed sales contract and all addenda</a:t>
            </a:r>
          </a:p>
          <a:p>
            <a:r>
              <a:rPr lang="en-US" sz="2800" dirty="0" smtClean="0"/>
              <a:t>Buyer's documentation of funds or buyer's pre-approval or commitment letter on letterhead from a lender </a:t>
            </a:r>
          </a:p>
          <a:p>
            <a:r>
              <a:rPr lang="en-US" sz="2800" dirty="0" smtClean="0"/>
              <a:t>Copies of all documentation indicating that subordinate lien holders have agreed to release their liens and the Borrower from liability</a:t>
            </a:r>
          </a:p>
          <a:p>
            <a:r>
              <a:rPr lang="en-US" sz="2800" dirty="0" smtClean="0"/>
              <a:t>A preliminary </a:t>
            </a:r>
            <a:r>
              <a:rPr lang="en-US" sz="2800" dirty="0" smtClean="0">
                <a:hlinkClick r:id="rId2" action="ppaction://hlinkfile"/>
              </a:rPr>
              <a:t>HUD-1 Settlement Statement</a:t>
            </a:r>
            <a:endParaRPr lang="en-US" sz="2800" dirty="0" smtClean="0"/>
          </a:p>
          <a:p>
            <a:endParaRPr lang="en-US" sz="2800"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Approval or disapproval of a HAFA Short Sale</a:t>
            </a:r>
            <a:endParaRPr lang="en-US" dirty="0"/>
          </a:p>
        </p:txBody>
      </p:sp>
      <p:sp>
        <p:nvSpPr>
          <p:cNvPr id="3" name="Content Placeholder 2"/>
          <p:cNvSpPr>
            <a:spLocks noGrp="1"/>
          </p:cNvSpPr>
          <p:nvPr>
            <p:ph idx="1"/>
          </p:nvPr>
        </p:nvSpPr>
        <p:spPr/>
        <p:txBody>
          <a:bodyPr/>
          <a:lstStyle/>
          <a:p>
            <a:r>
              <a:rPr lang="en-US" dirty="0" smtClean="0"/>
              <a:t>Two aspects:</a:t>
            </a:r>
          </a:p>
          <a:p>
            <a:pPr lvl="1"/>
            <a:r>
              <a:rPr lang="en-US" dirty="0" smtClean="0"/>
              <a:t>Net sale proceeds equal or exceed minimum acceptable net proceeds</a:t>
            </a:r>
          </a:p>
          <a:p>
            <a:pPr lvl="1"/>
            <a:r>
              <a:rPr lang="en-US" dirty="0" smtClean="0"/>
              <a:t>Net sale proceeds less than minimum acceptable net proceeds</a:t>
            </a:r>
          </a:p>
          <a:p>
            <a:pPr lvl="1"/>
            <a:endParaRPr lang="en-US"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Net sale proceeds equal or exceed minimum acceptable net proceeds</a:t>
            </a:r>
            <a:endParaRPr lang="en-US" dirty="0"/>
          </a:p>
        </p:txBody>
      </p:sp>
      <p:sp>
        <p:nvSpPr>
          <p:cNvPr id="3" name="Content Placeholder 2"/>
          <p:cNvSpPr>
            <a:spLocks noGrp="1"/>
          </p:cNvSpPr>
          <p:nvPr>
            <p:ph idx="1"/>
          </p:nvPr>
        </p:nvSpPr>
        <p:spPr/>
        <p:txBody>
          <a:bodyPr>
            <a:normAutofit/>
          </a:bodyPr>
          <a:lstStyle/>
          <a:p>
            <a:r>
              <a:rPr lang="en-US" sz="2800" dirty="0" smtClean="0"/>
              <a:t>Within ten (10) Business Days of receipt of the RASS and all required attachments, the Servicer must indicate its approval of the proposed sale by signing Form 1137, Approval of Short Sale, and mailing it to the Borrower, provided the terms of the net sale proceeds equal or exceed the minimum acceptable net proceeds determined by the Servicer prior to execution of the SSA and all other terms and conditions in the SSA have been met.</a:t>
            </a:r>
          </a:p>
          <a:p>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Net sale proceeds equal or exceed minimum acceptable net proceeds</a:t>
            </a:r>
            <a:endParaRPr lang="en-US" dirty="0"/>
          </a:p>
        </p:txBody>
      </p:sp>
      <p:sp>
        <p:nvSpPr>
          <p:cNvPr id="3" name="Content Placeholder 2"/>
          <p:cNvSpPr>
            <a:spLocks noGrp="1"/>
          </p:cNvSpPr>
          <p:nvPr>
            <p:ph idx="1"/>
          </p:nvPr>
        </p:nvSpPr>
        <p:spPr/>
        <p:txBody>
          <a:bodyPr/>
          <a:lstStyle/>
          <a:p>
            <a:r>
              <a:rPr lang="en-US" dirty="0" smtClean="0"/>
              <a:t>Within one (1) Business Day of approval of a RASS, the Servicer must enter all terms of the transaction and other required information into Workout Prospector</a:t>
            </a:r>
            <a:r>
              <a:rPr lang="en-US" baseline="30000" dirty="0" smtClean="0"/>
              <a:t>®</a:t>
            </a:r>
            <a:r>
              <a:rPr lang="en-US" dirty="0" smtClean="0"/>
              <a:t> and transmit the model to Freddie Mac. When entering the transaction terms into Workout Prospector, Servicers must meet the requirements on the following slides</a:t>
            </a:r>
            <a:endParaRPr lang="en-US"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Requirements</a:t>
            </a:r>
            <a:endParaRPr lang="en-US" dirty="0"/>
          </a:p>
        </p:txBody>
      </p:sp>
      <p:sp>
        <p:nvSpPr>
          <p:cNvPr id="3" name="Content Placeholder 2"/>
          <p:cNvSpPr>
            <a:spLocks noGrp="1"/>
          </p:cNvSpPr>
          <p:nvPr>
            <p:ph idx="1"/>
          </p:nvPr>
        </p:nvSpPr>
        <p:spPr/>
        <p:txBody>
          <a:bodyPr>
            <a:normAutofit lnSpcReduction="10000"/>
          </a:bodyPr>
          <a:lstStyle/>
          <a:p>
            <a:r>
              <a:rPr lang="en-US" sz="2800" dirty="0" smtClean="0"/>
              <a:t>Enter information related to the Borrower relocation incentive and the payment(s) to subordinate lien holders on the </a:t>
            </a:r>
            <a:r>
              <a:rPr lang="en-US" sz="2800" dirty="0" smtClean="0">
                <a:hlinkClick r:id="rId3" action="ppaction://hlinkfile"/>
              </a:rPr>
              <a:t>HUD-1</a:t>
            </a:r>
            <a:r>
              <a:rPr lang="en-US" sz="2800" dirty="0" smtClean="0"/>
              <a:t> screen of Workout Prospector as follows:</a:t>
            </a:r>
          </a:p>
          <a:p>
            <a:pPr lvl="1"/>
            <a:r>
              <a:rPr lang="en-US" sz="2400" dirty="0" smtClean="0"/>
              <a:t>Line 1306: Enter the $3,000 Borrower relocation incentive with a note to indicate "Borrower Relocation Incentive." </a:t>
            </a:r>
          </a:p>
          <a:p>
            <a:pPr lvl="1"/>
            <a:r>
              <a:rPr lang="en-US" sz="2400" dirty="0" smtClean="0"/>
              <a:t>Line 505: Enter the total amount of payments made to subordinate lien holders</a:t>
            </a:r>
          </a:p>
          <a:p>
            <a:r>
              <a:rPr lang="en-US" sz="2800" dirty="0" smtClean="0"/>
              <a:t>In the "Recommendations" section of the Warnings and Comments screen, indicate the following in all caps: </a:t>
            </a:r>
            <a:r>
              <a:rPr lang="en-US" sz="2800" b="1" dirty="0" smtClean="0"/>
              <a:t>HAFA SHORT SALE</a:t>
            </a:r>
            <a:endParaRPr lang="en-US" sz="2800" dirty="0" smtClean="0"/>
          </a:p>
          <a:p>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Preparing and offering the SSA</a:t>
            </a:r>
            <a:endParaRPr lang="en-US" dirty="0"/>
          </a:p>
        </p:txBody>
      </p:sp>
      <p:sp>
        <p:nvSpPr>
          <p:cNvPr id="3" name="Content Placeholder 2"/>
          <p:cNvSpPr>
            <a:spLocks noGrp="1"/>
          </p:cNvSpPr>
          <p:nvPr>
            <p:ph idx="1"/>
          </p:nvPr>
        </p:nvSpPr>
        <p:spPr/>
        <p:txBody>
          <a:bodyPr>
            <a:normAutofit/>
          </a:bodyPr>
          <a:lstStyle/>
          <a:p>
            <a:r>
              <a:rPr lang="en-US" sz="2800" dirty="0" smtClean="0"/>
              <a:t>The Servicer is not required to obtain Freddie Mac's prior approval to enter into an SSA with the Borrower, provided that the Servicer complies with the following:</a:t>
            </a:r>
          </a:p>
          <a:p>
            <a:pPr lvl="1"/>
            <a:r>
              <a:rPr lang="en-US" sz="2400" dirty="0" smtClean="0"/>
              <a:t>Minimum acceptable net proceeds</a:t>
            </a:r>
          </a:p>
          <a:p>
            <a:pPr lvl="1"/>
            <a:r>
              <a:rPr lang="en-US" sz="2400" dirty="0" smtClean="0"/>
              <a:t>Allowable Transaction Costs</a:t>
            </a:r>
          </a:p>
          <a:p>
            <a:pPr lvl="1"/>
            <a:r>
              <a:rPr lang="en-US" sz="2400" dirty="0" smtClean="0"/>
              <a:t>SSA</a:t>
            </a:r>
            <a:endParaRPr lang="en-US" sz="2400"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Requirements</a:t>
            </a:r>
            <a:endParaRPr lang="en-US" dirty="0"/>
          </a:p>
        </p:txBody>
      </p:sp>
      <p:sp>
        <p:nvSpPr>
          <p:cNvPr id="3" name="Content Placeholder 2"/>
          <p:cNvSpPr>
            <a:spLocks noGrp="1"/>
          </p:cNvSpPr>
          <p:nvPr>
            <p:ph idx="1"/>
          </p:nvPr>
        </p:nvSpPr>
        <p:spPr/>
        <p:txBody>
          <a:bodyPr/>
          <a:lstStyle/>
          <a:p>
            <a:r>
              <a:rPr lang="en-US" dirty="0" smtClean="0"/>
              <a:t>Send an email to </a:t>
            </a:r>
            <a:r>
              <a:rPr lang="en-US" b="1" dirty="0" smtClean="0"/>
              <a:t>NPL_file_prep@freddiemac.com</a:t>
            </a:r>
            <a:r>
              <a:rPr lang="en-US" dirty="0" smtClean="0"/>
              <a:t> and in the subject line of the e-mail provide the Freddie Mac loan number and notation "HAFA Short Sale – Approval"</a:t>
            </a:r>
          </a:p>
          <a:p>
            <a:endParaRPr lang="en-US"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Net sale proceeds equal or exceed minimum acceptable net proceeds</a:t>
            </a:r>
            <a:endParaRPr lang="en-US" dirty="0"/>
          </a:p>
        </p:txBody>
      </p:sp>
      <p:sp>
        <p:nvSpPr>
          <p:cNvPr id="3" name="Content Placeholder 2"/>
          <p:cNvSpPr>
            <a:spLocks noGrp="1"/>
          </p:cNvSpPr>
          <p:nvPr>
            <p:ph idx="1"/>
          </p:nvPr>
        </p:nvSpPr>
        <p:spPr/>
        <p:txBody>
          <a:bodyPr/>
          <a:lstStyle/>
          <a:p>
            <a:r>
              <a:rPr lang="en-US" sz="3000" dirty="0" smtClean="0"/>
              <a:t>The Servicer may not require, as a condition of approving a HAFA Short Sale, a reduction in the real estate commission below the commission stated in the listing agreement. </a:t>
            </a:r>
          </a:p>
          <a:p>
            <a:endParaRPr lang="en-US"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Net sale proceeds equal or exceed minimum acceptable net proceeds</a:t>
            </a:r>
            <a:endParaRPr lang="en-US" dirty="0"/>
          </a:p>
        </p:txBody>
      </p:sp>
      <p:sp>
        <p:nvSpPr>
          <p:cNvPr id="3" name="Content Placeholder 2"/>
          <p:cNvSpPr>
            <a:spLocks noGrp="1"/>
          </p:cNvSpPr>
          <p:nvPr>
            <p:ph idx="1"/>
          </p:nvPr>
        </p:nvSpPr>
        <p:spPr/>
        <p:txBody>
          <a:bodyPr/>
          <a:lstStyle/>
          <a:p>
            <a:r>
              <a:rPr lang="en-US" sz="3000" dirty="0" smtClean="0"/>
              <a:t>The Servicer may require that the closing take place within a reasonable period following acceptance of the RASS, but in no event may the Servicer require that the closing occur in less than 45 calendar days from the date of the sales contract without the consent of the Borrower or in more than 60 calendar days from the date of the sales contract without the consent of Freddie Mac.</a:t>
            </a:r>
          </a:p>
          <a:p>
            <a:endParaRPr lang="en-US"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Net sale proceeds less than minimum acceptable net proceeds</a:t>
            </a:r>
            <a:endParaRPr lang="en-US" dirty="0"/>
          </a:p>
        </p:txBody>
      </p:sp>
      <p:sp>
        <p:nvSpPr>
          <p:cNvPr id="3" name="Content Placeholder 2"/>
          <p:cNvSpPr>
            <a:spLocks noGrp="1"/>
          </p:cNvSpPr>
          <p:nvPr>
            <p:ph idx="1"/>
          </p:nvPr>
        </p:nvSpPr>
        <p:spPr/>
        <p:txBody>
          <a:bodyPr>
            <a:noAutofit/>
          </a:bodyPr>
          <a:lstStyle/>
          <a:p>
            <a:r>
              <a:rPr lang="en-US" sz="3000" dirty="0" smtClean="0"/>
              <a:t>Within ten (10) Business Days of receipt of the RASS and all required attachments, the Servicer may indicate its disapproval of the proposed sale by signing Form 1138, Disapproval of Short Sale, if the terms of the sale would yield net sale proceeds to Freddie Mac that are less than the minimum acceptable net proceeds. The Servicer must make a counteroffer for an amount that would meet the minimum acceptable net proceeds.</a:t>
            </a:r>
            <a:endParaRPr lang="en-US" sz="3000"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Net sale proceeds less than minimum acceptable net proceeds</a:t>
            </a:r>
            <a:endParaRPr lang="en-US" dirty="0"/>
          </a:p>
        </p:txBody>
      </p:sp>
      <p:sp>
        <p:nvSpPr>
          <p:cNvPr id="3" name="Content Placeholder 2"/>
          <p:cNvSpPr>
            <a:spLocks noGrp="1"/>
          </p:cNvSpPr>
          <p:nvPr>
            <p:ph idx="1"/>
          </p:nvPr>
        </p:nvSpPr>
        <p:spPr/>
        <p:txBody>
          <a:bodyPr>
            <a:normAutofit lnSpcReduction="10000"/>
          </a:bodyPr>
          <a:lstStyle/>
          <a:p>
            <a:r>
              <a:rPr lang="en-US" dirty="0" smtClean="0"/>
              <a:t>The Servicer must also evaluate the terms of the offer to determine if the Borrower would be eligible for a B65 Short Payoff and discuss that option with the Borrower. The Servicer must clearly communicate to the Borrower that he or she would not be entitled to any incentives under a B65 Short Payoff. If the Borrower agrees to a B65 Short Payoff, the Servicer must process the offer pursuant to the requirements of a short payoff</a:t>
            </a:r>
            <a:endParaRPr lang="en-US"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z="3800" dirty="0" smtClean="0"/>
              <a:t>HAFA Short Sale request received, but Borrower not previously evaluated for HAMP</a:t>
            </a:r>
            <a:endParaRPr lang="en-US" dirty="0"/>
          </a:p>
        </p:txBody>
      </p:sp>
      <p:sp>
        <p:nvSpPr>
          <p:cNvPr id="3" name="Content Placeholder 2"/>
          <p:cNvSpPr>
            <a:spLocks noGrp="1"/>
          </p:cNvSpPr>
          <p:nvPr>
            <p:ph idx="1"/>
          </p:nvPr>
        </p:nvSpPr>
        <p:spPr/>
        <p:txBody>
          <a:bodyPr>
            <a:normAutofit/>
          </a:bodyPr>
          <a:lstStyle/>
          <a:p>
            <a:r>
              <a:rPr lang="en-US" sz="2800" dirty="0" smtClean="0"/>
              <a:t>If the Borrower has an executed sales contract that would result in a short payoff of the Mortgage and requests that the Servicer approve a HAFA Short Sale before an SSA has been executed, then the Servicer must inform the Borrower that he or she will be considered for a B65 Short Payoff instead of a HAFA Short Sale.</a:t>
            </a:r>
          </a:p>
          <a:p>
            <a:r>
              <a:rPr lang="en-US" sz="2800" dirty="0" smtClean="0"/>
              <a:t>The Servicer must clearly communicate to the Borrower that he or she would not be entitled to any incentives under a B65 Short Payoff.</a:t>
            </a:r>
            <a:endParaRPr lang="en-US" sz="2800"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400" dirty="0" smtClean="0"/>
              <a:t>HAFA Short Sale request received, but Borrower not previously evaluated for HAMP</a:t>
            </a:r>
            <a:endParaRPr lang="en-US" sz="3400" dirty="0"/>
          </a:p>
        </p:txBody>
      </p:sp>
      <p:sp>
        <p:nvSpPr>
          <p:cNvPr id="3" name="Content Placeholder 2"/>
          <p:cNvSpPr>
            <a:spLocks noGrp="1"/>
          </p:cNvSpPr>
          <p:nvPr>
            <p:ph idx="1"/>
          </p:nvPr>
        </p:nvSpPr>
        <p:spPr/>
        <p:txBody>
          <a:bodyPr/>
          <a:lstStyle/>
          <a:p>
            <a:r>
              <a:rPr lang="en-US" dirty="0" smtClean="0"/>
              <a:t>The Servicer must then process the sales contract in accordance with the requirements of a short payoff before the sales contract expires.</a:t>
            </a:r>
          </a:p>
          <a:p>
            <a:endParaRPr lang="en-US"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Extensions of SSA</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If an acceptable purchase offer has not been received prior to the expiration date of the SSA, the Servicer may submit a recommendation to Freddie Mac to extend the SSA if (</a:t>
            </a:r>
            <a:r>
              <a:rPr lang="en-US" dirty="0" err="1" smtClean="0"/>
              <a:t>i</a:t>
            </a:r>
            <a:r>
              <a:rPr lang="en-US" dirty="0" smtClean="0"/>
              <a:t>) the Borrower has fully complied with the SSA and the Borrower was not the cause of the failure of the Mortgaged Premises to sell, and (ii) the Servicer believes that an extension of the SSA is likely to result in an offer that meets the minimum acceptable net proceeds requirement.</a:t>
            </a:r>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Extensions of SSA</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The Servicer must submit a recommendation for an extension no fewer than 15 calendar days prior to the expiration of the SSA via e-mail with the subject line "Request for Extension of SSA" to </a:t>
            </a:r>
            <a:r>
              <a:rPr lang="en-US" b="1" dirty="0" smtClean="0"/>
              <a:t>HAFA@freddiemac.com.</a:t>
            </a:r>
            <a:r>
              <a:rPr lang="en-US" dirty="0" smtClean="0"/>
              <a:t> The Servicer must also provide any recommendations relating to the marketing of the Mortgaged Premises, such as the number of days the SSA should be extended, adjustments to the listing price and choice of real estate broker. </a:t>
            </a:r>
            <a:endParaRPr lang="en-US"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Extensions of SSA</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If Freddie Mac approves the extension, the Servicer must prepare a written extension agreement extending the SSA in accordance with Freddie Mac's instructions. The extension agreement must also amend other terms of the SSA, as necessary, and be executed by the Borrower before the expiration date of the SSA. If an extension is not recommended by the Servicer or not approved by Freddie Mac, the Servicer must consider the Borrower for a HAFA Deed-in-Lieu pursuant to HAFA Deed-in-Lieu</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Minimum acceptable net proceeds</a:t>
            </a:r>
            <a:endParaRPr lang="en-US" dirty="0"/>
          </a:p>
        </p:txBody>
      </p:sp>
      <p:sp>
        <p:nvSpPr>
          <p:cNvPr id="3" name="Content Placeholder 2"/>
          <p:cNvSpPr>
            <a:spLocks noGrp="1"/>
          </p:cNvSpPr>
          <p:nvPr>
            <p:ph idx="1"/>
          </p:nvPr>
        </p:nvSpPr>
        <p:spPr/>
        <p:txBody>
          <a:bodyPr>
            <a:normAutofit fontScale="92500"/>
          </a:bodyPr>
          <a:lstStyle/>
          <a:p>
            <a:r>
              <a:rPr lang="en-US" sz="2700" dirty="0" smtClean="0"/>
              <a:t>The Servicer must document the minimum acceptable net proceeds from the sale of the Mortgaged Premises in the Mortgage file prior to preparing and offering an SSA to the Borrower. The minimum acceptable net proceeds for a HAFA Short Sale are the 90 day "as is" marketing value as determined by the Broker's Price Opinion (BPO) or appraisal minus (1) the Allowable Transaction Costs as determined below, (2) the maximum amount payable to subordinate lien holders under General Terms and Conditions </a:t>
            </a:r>
            <a:r>
              <a:rPr lang="en-US" sz="2800" dirty="0" smtClean="0"/>
              <a:t>and (3) the Borrower relocation incentive paid under Borrower Incentive Compensation</a:t>
            </a:r>
            <a:endParaRPr lang="en-US" sz="2700" dirty="0"/>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Closing, reporting and remitting requirements</a:t>
            </a:r>
            <a:endParaRPr lang="en-US" dirty="0"/>
          </a:p>
        </p:txBody>
      </p:sp>
      <p:sp>
        <p:nvSpPr>
          <p:cNvPr id="3" name="Content Placeholder 2"/>
          <p:cNvSpPr>
            <a:spLocks noGrp="1"/>
          </p:cNvSpPr>
          <p:nvPr>
            <p:ph idx="1"/>
          </p:nvPr>
        </p:nvSpPr>
        <p:spPr/>
        <p:txBody>
          <a:bodyPr/>
          <a:lstStyle/>
          <a:p>
            <a:r>
              <a:rPr lang="en-US" dirty="0" smtClean="0"/>
              <a:t>Within five Business Days after settlement of the HAFA Short Sale, the Servicer must submit copies of the documents listed in the following slide to Freddie Mac via fax at (571) 382-4910 (or as otherwise directed by Freddie Mac)</a:t>
            </a:r>
            <a:endParaRPr lang="en-US" dirty="0"/>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Required Documents</a:t>
            </a:r>
            <a:endParaRPr lang="en-US" dirty="0"/>
          </a:p>
        </p:txBody>
      </p:sp>
      <p:sp>
        <p:nvSpPr>
          <p:cNvPr id="3" name="Content Placeholder 2"/>
          <p:cNvSpPr>
            <a:spLocks noGrp="1"/>
          </p:cNvSpPr>
          <p:nvPr>
            <p:ph idx="1"/>
          </p:nvPr>
        </p:nvSpPr>
        <p:spPr/>
        <p:txBody>
          <a:bodyPr>
            <a:normAutofit lnSpcReduction="10000"/>
          </a:bodyPr>
          <a:lstStyle/>
          <a:p>
            <a:r>
              <a:rPr lang="en-US" sz="2800" dirty="0" smtClean="0"/>
              <a:t>Proceeds check or wire communication notice, which must include the Freddie Mac reference number</a:t>
            </a:r>
          </a:p>
          <a:p>
            <a:r>
              <a:rPr lang="en-US" sz="2800" dirty="0" smtClean="0"/>
              <a:t>Copy of the final sales contract, including any addenda to the sales contract </a:t>
            </a:r>
          </a:p>
          <a:p>
            <a:r>
              <a:rPr lang="en-US" sz="2800" dirty="0" smtClean="0"/>
              <a:t>Final </a:t>
            </a:r>
            <a:r>
              <a:rPr lang="en-US" sz="2800" dirty="0" smtClean="0">
                <a:hlinkClick r:id="rId2" action="ppaction://hlinkfile"/>
              </a:rPr>
              <a:t>HUD-1 Settlement Statement</a:t>
            </a:r>
            <a:r>
              <a:rPr lang="en-US" sz="2800" dirty="0" smtClean="0"/>
              <a:t>, which must be certified true if not the original and signed by the Borrower and the purchaser(s)</a:t>
            </a:r>
          </a:p>
          <a:p>
            <a:r>
              <a:rPr lang="en-US" sz="2800" dirty="0" smtClean="0"/>
              <a:t>Proof that subordinate liens have been paid and commitment from the subordinate lien holder(s) to release the lien(s) </a:t>
            </a:r>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Closing, reporting and remitting requirements</a:t>
            </a:r>
            <a:endParaRPr lang="en-US" dirty="0"/>
          </a:p>
        </p:txBody>
      </p:sp>
      <p:sp>
        <p:nvSpPr>
          <p:cNvPr id="3" name="Content Placeholder 2"/>
          <p:cNvSpPr>
            <a:spLocks noGrp="1"/>
          </p:cNvSpPr>
          <p:nvPr>
            <p:ph idx="1"/>
          </p:nvPr>
        </p:nvSpPr>
        <p:spPr/>
        <p:txBody>
          <a:bodyPr/>
          <a:lstStyle/>
          <a:p>
            <a:r>
              <a:rPr lang="en-US" dirty="0" smtClean="0"/>
              <a:t>In addition, the Servicer must comply with the reporting and remitting requirements of Closing, reporting and remittance; however, the Servicer must advance from its own funds, and include with its remittance, the $3,000 Borrower relocation incentive. (Refer to Incentive Compensation)</a:t>
            </a:r>
            <a:endParaRPr lang="en-US"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Closing, reporting and remitting requirements</a:t>
            </a:r>
            <a:endParaRPr lang="en-US" dirty="0"/>
          </a:p>
        </p:txBody>
      </p:sp>
      <p:sp>
        <p:nvSpPr>
          <p:cNvPr id="3" name="Content Placeholder 2"/>
          <p:cNvSpPr>
            <a:spLocks noGrp="1"/>
          </p:cNvSpPr>
          <p:nvPr>
            <p:ph idx="1"/>
          </p:nvPr>
        </p:nvSpPr>
        <p:spPr/>
        <p:txBody>
          <a:bodyPr/>
          <a:lstStyle/>
          <a:p>
            <a:r>
              <a:rPr lang="en-US" dirty="0" smtClean="0"/>
              <a:t>Servicers must refer to and comply with the additional requirements of Closing, reporting and remittance with respect to charging off the deficiency, remitting additional proceeds and requesting reimbursement for expenses.</a:t>
            </a:r>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Minimum acceptable net proceeds example</a:t>
            </a:r>
            <a:endParaRPr lang="en-US" dirty="0"/>
          </a:p>
        </p:txBody>
      </p:sp>
      <p:sp>
        <p:nvSpPr>
          <p:cNvPr id="3" name="Content Placeholder 2"/>
          <p:cNvSpPr>
            <a:spLocks noGrp="1"/>
          </p:cNvSpPr>
          <p:nvPr>
            <p:ph idx="1"/>
          </p:nvPr>
        </p:nvSpPr>
        <p:spPr/>
        <p:txBody>
          <a:bodyPr>
            <a:normAutofit/>
          </a:bodyPr>
          <a:lstStyle/>
          <a:p>
            <a:r>
              <a:rPr lang="en-US" sz="2800" dirty="0" smtClean="0"/>
              <a:t>For example, if the 90 day "as is" marketing valuation of the Mortgaged Premises is $100,000, then the minimum acceptable net proceeds will be $82,000:</a:t>
            </a:r>
          </a:p>
          <a:p>
            <a:pPr>
              <a:buNone/>
            </a:pPr>
            <a:r>
              <a:rPr lang="en-US" sz="2800" dirty="0" smtClean="0"/>
              <a:t>$100,000 (gross sales price) </a:t>
            </a:r>
          </a:p>
          <a:p>
            <a:pPr>
              <a:buNone/>
            </a:pPr>
            <a:r>
              <a:rPr lang="en-US" sz="2800" dirty="0" smtClean="0"/>
              <a:t>   -$9,000 (maximum Allowable Transaction Costs) </a:t>
            </a:r>
          </a:p>
          <a:p>
            <a:pPr>
              <a:buNone/>
            </a:pPr>
            <a:r>
              <a:rPr lang="en-US" sz="2800" dirty="0" smtClean="0"/>
              <a:t>   -$6,000 (maximum aggregate payment to subordinate lien holders) </a:t>
            </a:r>
          </a:p>
          <a:p>
            <a:pPr>
              <a:buNone/>
            </a:pPr>
            <a:r>
              <a:rPr lang="en-US" sz="2800" dirty="0" smtClean="0"/>
              <a:t>   </a:t>
            </a:r>
            <a:r>
              <a:rPr lang="en-US" sz="2800" u="sng" dirty="0" smtClean="0"/>
              <a:t>- $3,000 </a:t>
            </a:r>
            <a:r>
              <a:rPr lang="en-US" sz="2800" dirty="0" smtClean="0"/>
              <a:t> (Borrower relocation incentive) </a:t>
            </a:r>
            <a:br>
              <a:rPr lang="en-US" sz="2800" dirty="0" smtClean="0"/>
            </a:br>
            <a:r>
              <a:rPr lang="en-US" sz="2800" dirty="0" smtClean="0"/>
              <a:t>$82,000 (minimum acceptable net proceeds) </a:t>
            </a:r>
            <a:endParaRPr lang="en-US" sz="28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Minimum acceptable net proceeds</a:t>
            </a:r>
            <a:endParaRPr lang="en-US" dirty="0"/>
          </a:p>
        </p:txBody>
      </p:sp>
      <p:sp>
        <p:nvSpPr>
          <p:cNvPr id="3" name="Content Placeholder 2"/>
          <p:cNvSpPr>
            <a:spLocks noGrp="1"/>
          </p:cNvSpPr>
          <p:nvPr>
            <p:ph idx="1"/>
          </p:nvPr>
        </p:nvSpPr>
        <p:spPr/>
        <p:txBody>
          <a:bodyPr>
            <a:normAutofit fontScale="92500"/>
          </a:bodyPr>
          <a:lstStyle/>
          <a:p>
            <a:r>
              <a:rPr lang="en-US" dirty="0" smtClean="0"/>
              <a:t>After signing an SSA, the Servicer must not:</a:t>
            </a:r>
          </a:p>
          <a:p>
            <a:pPr lvl="1"/>
            <a:r>
              <a:rPr lang="en-US" dirty="0" smtClean="0"/>
              <a:t>Increase the minimum acceptable net proceeds until the initial SSA termination date is reached and only if authorized by Freddie Mac</a:t>
            </a:r>
          </a:p>
          <a:p>
            <a:pPr lvl="1"/>
            <a:r>
              <a:rPr lang="en-US" dirty="0" smtClean="0"/>
              <a:t>Decrease the minimum acceptable net proceeds unless authorized by Freddie Mac</a:t>
            </a:r>
          </a:p>
          <a:p>
            <a:pPr lvl="1"/>
            <a:r>
              <a:rPr lang="en-US" dirty="0" smtClean="0"/>
              <a:t>Disclose the minimum acceptable net proceeds amount to any party, including but not limited to the Borrower, the real estate broker and any prospective buyer, except as authorized by Freddie Mac</a:t>
            </a:r>
          </a:p>
          <a:p>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Allowable Transaction Costs</a:t>
            </a:r>
            <a:endParaRPr lang="en-US" dirty="0"/>
          </a:p>
        </p:txBody>
      </p:sp>
      <p:sp>
        <p:nvSpPr>
          <p:cNvPr id="3" name="Content Placeholder 2"/>
          <p:cNvSpPr>
            <a:spLocks noGrp="1"/>
          </p:cNvSpPr>
          <p:nvPr>
            <p:ph idx="1"/>
          </p:nvPr>
        </p:nvSpPr>
        <p:spPr/>
        <p:txBody>
          <a:bodyPr>
            <a:normAutofit/>
          </a:bodyPr>
          <a:lstStyle/>
          <a:p>
            <a:r>
              <a:rPr lang="en-US" sz="3000" dirty="0" smtClean="0"/>
              <a:t>Freddie Mac will pay up to a total of 9% of the final sales price towards (1) reasonable closing costs customarily paid by a seller in the jurisdiction where the Mortgaged Premises are located of up to 3% of the final sales price, and (2) real estate brokerage commissions of up to 6% of the final sales price. Any closing costs or commissions that exceed these percentages will not be paid by Freddie Mac.</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SSA</a:t>
            </a:r>
            <a:endParaRPr lang="en-US" dirty="0"/>
          </a:p>
        </p:txBody>
      </p:sp>
      <p:sp>
        <p:nvSpPr>
          <p:cNvPr id="3" name="Content Placeholder 2"/>
          <p:cNvSpPr>
            <a:spLocks noGrp="1"/>
          </p:cNvSpPr>
          <p:nvPr>
            <p:ph idx="1"/>
          </p:nvPr>
        </p:nvSpPr>
        <p:spPr/>
        <p:txBody>
          <a:bodyPr>
            <a:normAutofit/>
          </a:bodyPr>
          <a:lstStyle/>
          <a:p>
            <a:r>
              <a:rPr lang="en-US" sz="2800" dirty="0" smtClean="0"/>
              <a:t>The SSA outlines the roles and responsibilities of the Servicer and the Borrower in the HAFA Short Sale process and provides key marketing terms.</a:t>
            </a:r>
          </a:p>
          <a:p>
            <a:r>
              <a:rPr lang="en-US" sz="2800" dirty="0" smtClean="0"/>
              <a:t>After the Servicer has performed an evaluation and determined that the Borrower is eligible for a HAFA Short Sale, the Servicer must prepare and send an SSA to the Borrower together with a Borrower Evaluation Notice pursuant to a HAFA Deed-in-Lieu.</a:t>
            </a:r>
            <a:endParaRPr lang="en-US" sz="2800"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SSA</a:t>
            </a:r>
            <a:endParaRPr lang="en-US" dirty="0"/>
          </a:p>
        </p:txBody>
      </p:sp>
      <p:sp>
        <p:nvSpPr>
          <p:cNvPr id="3" name="Content Placeholder 2"/>
          <p:cNvSpPr>
            <a:spLocks noGrp="1"/>
          </p:cNvSpPr>
          <p:nvPr>
            <p:ph idx="1"/>
          </p:nvPr>
        </p:nvSpPr>
        <p:spPr/>
        <p:txBody>
          <a:bodyPr>
            <a:normAutofit/>
          </a:bodyPr>
          <a:lstStyle/>
          <a:p>
            <a:r>
              <a:rPr lang="en-US" sz="2800" dirty="0" smtClean="0"/>
              <a:t>The Servicer must also send the Borrower Form 1136, Request for Approval of Short Sale (RASS), pre-populated with the Servicer's contact information, the address of the Mortgaged Premises and the Servicer loan number.</a:t>
            </a:r>
          </a:p>
          <a:p>
            <a:r>
              <a:rPr lang="en-US" sz="2800" dirty="0" smtClean="0"/>
              <a:t>Prior to sending the SSA and RASS to the Borrower, the Servicer must complete all missing information and delete all inapplicable language in accordance with the information on the following slides</a:t>
            </a:r>
            <a:endParaRPr lang="en-US" sz="2800" dirty="0"/>
          </a:p>
        </p:txBody>
      </p:sp>
    </p:spTree>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MMPROD_NEXTUNIQUEID" val="10009"/>
  <p:tag name="MMPROD_UIDATA" val="&lt;database version=&quot;7.0&quot;&gt;&lt;object type=&quot;1&quot; unique_id=&quot;10001&quot;&gt;&lt;object type=&quot;8&quot; unique_id=&quot;10002&quot;&gt;&lt;/object&gt;&lt;object type=&quot;2&quot; unique_id=&quot;10003&quot;&gt;&lt;object type=&quot;3&quot; unique_id=&quot;10004&quot;&gt;&lt;property id=&quot;20148&quot; value=&quot;5&quot;/&gt;&lt;property id=&quot;20300&quot; value=&quot;Slide 1 - &amp;quot;HAFA Short Sale&amp;quot;&quot;/&gt;&lt;property id=&quot;20307&quot; value=&quot;256&quot;/&gt;&lt;/object&gt;&lt;object type=&quot;3&quot; unique_id=&quot;10005&quot;&gt;&lt;property id=&quot;20148&quot; value=&quot;5&quot;/&gt;&lt;property id=&quot;20300&quot; value=&quot;Slide 2 - &amp;quot;Preparing and offering the SSA&amp;quot;&quot;/&gt;&lt;property id=&quot;20307&quot; value=&quot;257&quot;/&gt;&lt;/object&gt;&lt;object type=&quot;3&quot; unique_id=&quot;10006&quot;&gt;&lt;property id=&quot;20148&quot; value=&quot;5&quot;/&gt;&lt;property id=&quot;20300&quot; value=&quot;Slide 3 - &amp;quot;Preparing and offering the SSA&amp;quot;&quot;/&gt;&lt;property id=&quot;20307&quot; value=&quot;258&quot;/&gt;&lt;/object&gt;&lt;object type=&quot;3&quot; unique_id=&quot;10007&quot;&gt;&lt;property id=&quot;20148&quot; value=&quot;5&quot;/&gt;&lt;property id=&quot;20300&quot; value=&quot;Slide 4 - &amp;quot;Minimum acceptable net proceeds&amp;quot;&quot;/&gt;&lt;property id=&quot;20307&quot; value=&quot;259&quot;/&gt;&lt;/object&gt;&lt;object type=&quot;3&quot; unique_id=&quot;10503&quot;&gt;&lt;property id=&quot;20148&quot; value=&quot;5&quot;/&gt;&lt;property id=&quot;20300&quot; value=&quot;Slide 5 - &amp;quot;Minimum acceptable net proceeds example&amp;quot;&quot;/&gt;&lt;property id=&quot;20307&quot; value=&quot;260&quot;/&gt;&lt;/object&gt;&lt;object type=&quot;3&quot; unique_id=&quot;10532&quot;&gt;&lt;property id=&quot;20148&quot; value=&quot;5&quot;/&gt;&lt;property id=&quot;20300&quot; value=&quot;Slide 6 - &amp;quot;Minimum acceptable net proceeds&amp;quot;&quot;/&gt;&lt;property id=&quot;20307&quot; value=&quot;261&quot;/&gt;&lt;/object&gt;&lt;object type=&quot;3&quot; unique_id=&quot;10789&quot;&gt;&lt;property id=&quot;20148&quot; value=&quot;5&quot;/&gt;&lt;property id=&quot;20300&quot; value=&quot;Slide 7 - &amp;quot;Allowable Transaction Costs&amp;quot;&quot;/&gt;&lt;property id=&quot;20307&quot; value=&quot;262&quot;/&gt;&lt;/object&gt;&lt;object type=&quot;3&quot; unique_id=&quot;10790&quot;&gt;&lt;property id=&quot;20148&quot; value=&quot;5&quot;/&gt;&lt;property id=&quot;20300&quot; value=&quot;Slide 8 - &amp;quot;SSA&amp;quot;&quot;/&gt;&lt;property id=&quot;20307&quot; value=&quot;263&quot;/&gt;&lt;/object&gt;&lt;object type=&quot;3&quot; unique_id=&quot;10791&quot;&gt;&lt;property id=&quot;20148&quot; value=&quot;5&quot;/&gt;&lt;property id=&quot;20300&quot; value=&quot;Slide 9 - &amp;quot;SSA&amp;quot;&quot;/&gt;&lt;property id=&quot;20307&quot; value=&quot;264&quot;/&gt;&lt;/object&gt;&lt;object type=&quot;3&quot; unique_id=&quot;10792&quot;&gt;&lt;property id=&quot;20148&quot; value=&quot;5&quot;/&gt;&lt;property id=&quot;20300&quot; value=&quot;Slide 10 - &amp;quot;SSA Requirements&amp;quot;&quot;/&gt;&lt;property id=&quot;20307&quot; value=&quot;265&quot;/&gt;&lt;/object&gt;&lt;object type=&quot;3&quot; unique_id=&quot;10793&quot;&gt;&lt;property id=&quot;20148&quot; value=&quot;5&quot;/&gt;&lt;property id=&quot;20300&quot; value=&quot;Slide 11 - &amp;quot;SSA Requirements&amp;quot;&quot;/&gt;&lt;property id=&quot;20307&quot; value=&quot;266&quot;/&gt;&lt;/object&gt;&lt;object type=&quot;3&quot; unique_id=&quot;10794&quot;&gt;&lt;property id=&quot;20148&quot; value=&quot;5&quot;/&gt;&lt;property id=&quot;20300&quot; value=&quot;Slide 12 - &amp;quot;SSA Requirements&amp;quot;&quot;/&gt;&lt;property id=&quot;20307&quot; value=&quot;267&quot;/&gt;&lt;/object&gt;&lt;object type=&quot;3&quot; unique_id=&quot;10795&quot;&gt;&lt;property id=&quot;20148&quot; value=&quot;5&quot;/&gt;&lt;property id=&quot;20300&quot; value=&quot;Slide 13 - &amp;quot;Borrower Obligations&amp;quot;&quot;/&gt;&lt;property id=&quot;20307&quot; value=&quot;268&quot;/&gt;&lt;/object&gt;&lt;object type=&quot;3&quot; unique_id=&quot;10796&quot;&gt;&lt;property id=&quot;20148&quot; value=&quot;5&quot;/&gt;&lt;property id=&quot;20300&quot; value=&quot;Slide 14 - &amp;quot;Borrower Obligations&amp;quot;&quot;/&gt;&lt;property id=&quot;20307&quot; value=&quot;269&quot;/&gt;&lt;/object&gt;&lt;object type=&quot;3&quot; unique_id=&quot;10797&quot;&gt;&lt;property id=&quot;20148&quot; value=&quot;5&quot;/&gt;&lt;property id=&quot;20300&quot; value=&quot;Slide 15 - &amp;quot;Borrower Obligations&amp;quot;&quot;/&gt;&lt;property id=&quot;20307&quot; value=&quot;270&quot;/&gt;&lt;/object&gt;&lt;object type=&quot;3&quot; unique_id=&quot;10798&quot;&gt;&lt;property id=&quot;20148&quot; value=&quot;5&quot;/&gt;&lt;property id=&quot;20300&quot; value=&quot;Slide 16 - &amp;quot;Monitoring marketing activity; cause for termination&amp;quot;&quot;/&gt;&lt;property id=&quot;20307&quot; value=&quot;271&quot;/&gt;&lt;/object&gt;&lt;object type=&quot;3&quot; unique_id=&quot;10799&quot;&gt;&lt;property id=&quot;20148&quot; value=&quot;5&quot;/&gt;&lt;property id=&quot;20300&quot; value=&quot;Slide 17 - &amp;quot;Causes for Termination&amp;quot;&quot;/&gt;&lt;property id=&quot;20307&quot; value=&quot;272&quot;/&gt;&lt;/object&gt;&lt;object type=&quot;3&quot; unique_id=&quot;10800&quot;&gt;&lt;property id=&quot;20148&quot; value=&quot;5&quot;/&gt;&lt;property id=&quot;20300&quot; value=&quot;Slide 18 - &amp;quot;Causes for Termination&amp;quot;&quot;/&gt;&lt;property id=&quot;20307&quot; value=&quot;273&quot;/&gt;&lt;/object&gt;&lt;object type=&quot;3&quot; unique_id=&quot;10801&quot;&gt;&lt;property id=&quot;20148&quot; value=&quot;5&quot;/&gt;&lt;property id=&quot;20300&quot; value=&quot;Slide 19 - &amp;quot;Causes for Termination&amp;quot;&quot;/&gt;&lt;property id=&quot;20307&quot; value=&quot;274&quot;/&gt;&lt;/object&gt;&lt;object type=&quot;3&quot; unique_id=&quot;10802&quot;&gt;&lt;property id=&quot;20148&quot; value=&quot;5&quot;/&gt;&lt;property id=&quot;20300&quot; value=&quot;Slide 20 - &amp;quot;Title work and identification of claims on title&amp;quot;&quot;/&gt;&lt;property id=&quot;20307&quot; value=&quot;275&quot;/&gt;&lt;/object&gt;&lt;object type=&quot;3&quot; unique_id=&quot;10803&quot;&gt;&lt;property id=&quot;20148&quot; value=&quot;5&quot;/&gt;&lt;property id=&quot;20300&quot; value=&quot;Slide 21 - &amp;quot;Title work and identification of claims on title&amp;quot;&quot;/&gt;&lt;property id=&quot;20307&quot; value=&quot;276&quot;/&gt;&lt;/object&gt;&lt;object type=&quot;3&quot; unique_id=&quot;10804&quot;&gt;&lt;property id=&quot;20148&quot; value=&quot;5&quot;/&gt;&lt;property id=&quot;20300&quot; value=&quot;Slide 22 - &amp;quot;Title work and identification of claims on title&amp;quot;&quot;/&gt;&lt;property id=&quot;20307&quot; value=&quot;277&quot;/&gt;&lt;/object&gt;&lt;object type=&quot;3&quot; unique_id=&quot;10805&quot;&gt;&lt;property id=&quot;20148&quot; value=&quot;5&quot;/&gt;&lt;property id=&quot;20300&quot; value=&quot;Slide 23 - &amp;quot;Title work and identification of claims on title&amp;quot;&quot;/&gt;&lt;property id=&quot;20307&quot; value=&quot;278&quot;/&gt;&lt;/object&gt;&lt;object type=&quot;3&quot; unique_id=&quot;10806&quot;&gt;&lt;property id=&quot;20148&quot; value=&quot;5&quot;/&gt;&lt;property id=&quot;20300&quot; value=&quot;Slide 24 - &amp;quot;Request for approval of a HAFA Short Sale&amp;quot;&quot;/&gt;&lt;property id=&quot;20307&quot; value=&quot;279&quot;/&gt;&lt;/object&gt;&lt;object type=&quot;3&quot; unique_id=&quot;10807&quot;&gt;&lt;property id=&quot;20148&quot; value=&quot;5&quot;/&gt;&lt;property id=&quot;20300&quot; value=&quot;Slide 25 - &amp;quot;What is Required&amp;quot;&quot;/&gt;&lt;property id=&quot;20307&quot; value=&quot;280&quot;/&gt;&lt;/object&gt;&lt;object type=&quot;3&quot; unique_id=&quot;10808&quot;&gt;&lt;property id=&quot;20148&quot; value=&quot;5&quot;/&gt;&lt;property id=&quot;20300&quot; value=&quot;Slide 26 - &amp;quot;Approval or disapproval of a HAFA Short Sale&amp;quot;&quot;/&gt;&lt;property id=&quot;20307&quot; value=&quot;281&quot;/&gt;&lt;/object&gt;&lt;object type=&quot;3&quot; unique_id=&quot;10809&quot;&gt;&lt;property id=&quot;20148&quot; value=&quot;5&quot;/&gt;&lt;property id=&quot;20300&quot; value=&quot;Slide 27 - &amp;quot;Net sale proceeds equal or exceed minimum acceptable net proceeds&amp;quot;&quot;/&gt;&lt;property id=&quot;20307&quot; value=&quot;282&quot;/&gt;&lt;/object&gt;&lt;object type=&quot;3&quot; unique_id=&quot;10810&quot;&gt;&lt;property id=&quot;20148&quot; value=&quot;5&quot;/&gt;&lt;property id=&quot;20300&quot; value=&quot;Slide 28 - &amp;quot;Net sale proceeds equal or exceed minimum acceptable net proceeds&amp;quot;&quot;/&gt;&lt;property id=&quot;20307&quot; value=&quot;283&quot;/&gt;&lt;/object&gt;&lt;object type=&quot;3&quot; unique_id=&quot;10811&quot;&gt;&lt;property id=&quot;20148&quot; value=&quot;5&quot;/&gt;&lt;property id=&quot;20300&quot; value=&quot;Slide 29 - &amp;quot;Requirements&amp;quot;&quot;/&gt;&lt;property id=&quot;20307&quot; value=&quot;284&quot;/&gt;&lt;/object&gt;&lt;object type=&quot;3&quot; unique_id=&quot;10812&quot;&gt;&lt;property id=&quot;20148&quot; value=&quot;5&quot;/&gt;&lt;property id=&quot;20300&quot; value=&quot;Slide 30 - &amp;quot;Requirements&amp;quot;&quot;/&gt;&lt;property id=&quot;20307&quot; value=&quot;285&quot;/&gt;&lt;/object&gt;&lt;object type=&quot;3&quot; unique_id=&quot;10813&quot;&gt;&lt;property id=&quot;20148&quot; value=&quot;5&quot;/&gt;&lt;property id=&quot;20300&quot; value=&quot;Slide 31 - &amp;quot;Net sale proceeds equal or exceed minimum acceptable net proceeds&amp;quot;&quot;/&gt;&lt;property id=&quot;20307&quot; value=&quot;286&quot;/&gt;&lt;/object&gt;&lt;object type=&quot;3&quot; unique_id=&quot;10814&quot;&gt;&lt;property id=&quot;20148&quot; value=&quot;5&quot;/&gt;&lt;property id=&quot;20300&quot; value=&quot;Slide 32 - &amp;quot;Net sale proceeds equal or exceed minimum acceptable net proceeds&amp;quot;&quot;/&gt;&lt;property id=&quot;20307&quot; value=&quot;287&quot;/&gt;&lt;/object&gt;&lt;object type=&quot;3&quot; unique_id=&quot;11121&quot;&gt;&lt;property id=&quot;20148&quot; value=&quot;5&quot;/&gt;&lt;property id=&quot;20300&quot; value=&quot;Slide 33 - &amp;quot;Net sale proceeds less than minimum acceptable net proceeds&amp;quot;&quot;/&gt;&lt;property id=&quot;20307&quot; value=&quot;288&quot;/&gt;&lt;/object&gt;&lt;object type=&quot;3&quot; unique_id=&quot;11122&quot;&gt;&lt;property id=&quot;20148&quot; value=&quot;5&quot;/&gt;&lt;property id=&quot;20300&quot; value=&quot;Slide 34 - &amp;quot;Net sale proceeds less than minimum acceptable net proceeds&amp;quot;&quot;/&gt;&lt;property id=&quot;20307&quot; value=&quot;289&quot;/&gt;&lt;/object&gt;&lt;object type=&quot;3&quot; unique_id=&quot;11123&quot;&gt;&lt;property id=&quot;20148&quot; value=&quot;5&quot;/&gt;&lt;property id=&quot;20300&quot; value=&quot;Slide 35 - &amp;quot;HAFA Short Sale request received, but Borrower not previously evaluated for HAMP&amp;quot;&quot;/&gt;&lt;property id=&quot;20307&quot; value=&quot;290&quot;/&gt;&lt;/object&gt;&lt;object type=&quot;3&quot; unique_id=&quot;11124&quot;&gt;&lt;property id=&quot;20148&quot; value=&quot;5&quot;/&gt;&lt;property id=&quot;20300&quot; value=&quot;Slide 36 - &amp;quot;HAFA Short Sale request received, but Borrower not previously evaluated for HAMP&amp;quot;&quot;/&gt;&lt;property id=&quot;20307&quot; value=&quot;291&quot;/&gt;&lt;/object&gt;&lt;object type=&quot;3&quot; unique_id=&quot;11391&quot;&gt;&lt;property id=&quot;20148&quot; value=&quot;5&quot;/&gt;&lt;property id=&quot;20300&quot; value=&quot;Slide 37 - &amp;quot;Extensions of SSA&amp;quot;&quot;/&gt;&lt;property id=&quot;20307&quot; value=&quot;292&quot;/&gt;&lt;/object&gt;&lt;object type=&quot;3&quot; unique_id=&quot;11392&quot;&gt;&lt;property id=&quot;20148&quot; value=&quot;5&quot;/&gt;&lt;property id=&quot;20300&quot; value=&quot;Slide 38 - &amp;quot;Extensions of SSA&amp;quot;&quot;/&gt;&lt;property id=&quot;20307&quot; value=&quot;293&quot;/&gt;&lt;/object&gt;&lt;object type=&quot;3&quot; unique_id=&quot;11393&quot;&gt;&lt;property id=&quot;20148&quot; value=&quot;5&quot;/&gt;&lt;property id=&quot;20300&quot; value=&quot;Slide 39 - &amp;quot;Extensions of SSA&amp;quot;&quot;/&gt;&lt;property id=&quot;20307&quot; value=&quot;294&quot;/&gt;&lt;/object&gt;&lt;object type=&quot;3&quot; unique_id=&quot;11394&quot;&gt;&lt;property id=&quot;20148&quot; value=&quot;5&quot;/&gt;&lt;property id=&quot;20300&quot; value=&quot;Slide 40 - &amp;quot;Closing, reporting and remitting requirements&amp;quot;&quot;/&gt;&lt;property id=&quot;20307&quot; value=&quot;295&quot;/&gt;&lt;/object&gt;&lt;object type=&quot;3&quot; unique_id=&quot;11395&quot;&gt;&lt;property id=&quot;20148&quot; value=&quot;5&quot;/&gt;&lt;property id=&quot;20300&quot; value=&quot;Slide 41 - &amp;quot;Required Documents&amp;quot;&quot;/&gt;&lt;property id=&quot;20307&quot; value=&quot;296&quot;/&gt;&lt;/object&gt;&lt;object type=&quot;3&quot; unique_id=&quot;11568&quot;&gt;&lt;property id=&quot;20148&quot; value=&quot;5&quot;/&gt;&lt;property id=&quot;20300&quot; value=&quot;Slide 42 - &amp;quot;Closing, reporting and remitting requirements&amp;quot;&quot;/&gt;&lt;property id=&quot;20307&quot; value=&quot;297&quot;/&gt;&lt;/object&gt;&lt;object type=&quot;3&quot; unique_id=&quot;11569&quot;&gt;&lt;property id=&quot;20148&quot; value=&quot;5&quot;/&gt;&lt;property id=&quot;20300&quot; value=&quot;Slide 43 - &amp;quot;Closing, reporting and remitting requirements&amp;quot;&quot;/&gt;&lt;property id=&quot;20307&quot; value=&quot;298&quot;/&gt;&lt;/object&gt;&lt;/object&gt;&lt;/object&gt;&lt;/database&gt;"/>
  <p:tag name="SECTOMILLISECCONVERTED" val="1"/>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251</TotalTime>
  <Words>2971</Words>
  <Application>Microsoft Office PowerPoint</Application>
  <PresentationFormat>On-screen Show (4:3)</PresentationFormat>
  <Paragraphs>123</Paragraphs>
  <Slides>43</Slides>
  <Notes>1</Notes>
  <HiddenSlides>0</HiddenSlides>
  <MMClips>0</MMClips>
  <ScaleCrop>false</ScaleCrop>
  <HeadingPairs>
    <vt:vector size="4" baseType="variant">
      <vt:variant>
        <vt:lpstr>Theme</vt:lpstr>
      </vt:variant>
      <vt:variant>
        <vt:i4>1</vt:i4>
      </vt:variant>
      <vt:variant>
        <vt:lpstr>Slide Titles</vt:lpstr>
      </vt:variant>
      <vt:variant>
        <vt:i4>43</vt:i4>
      </vt:variant>
    </vt:vector>
  </HeadingPairs>
  <TitlesOfParts>
    <vt:vector size="44" baseType="lpstr">
      <vt:lpstr>Office Theme</vt:lpstr>
      <vt:lpstr>HAFA Short Sale</vt:lpstr>
      <vt:lpstr>Preparing and offering the SSA</vt:lpstr>
      <vt:lpstr>Preparing and offering the SSA</vt:lpstr>
      <vt:lpstr>Minimum acceptable net proceeds</vt:lpstr>
      <vt:lpstr>Minimum acceptable net proceeds example</vt:lpstr>
      <vt:lpstr>Minimum acceptable net proceeds</vt:lpstr>
      <vt:lpstr>Allowable Transaction Costs</vt:lpstr>
      <vt:lpstr>SSA</vt:lpstr>
      <vt:lpstr>SSA</vt:lpstr>
      <vt:lpstr>SSA Requirements</vt:lpstr>
      <vt:lpstr>SSA Requirements</vt:lpstr>
      <vt:lpstr>SSA Requirements</vt:lpstr>
      <vt:lpstr>Borrower Obligations</vt:lpstr>
      <vt:lpstr>Borrower Obligations</vt:lpstr>
      <vt:lpstr>Borrower Obligations</vt:lpstr>
      <vt:lpstr>Monitoring marketing activity; cause for termination</vt:lpstr>
      <vt:lpstr>Causes for Termination</vt:lpstr>
      <vt:lpstr>Causes for Termination</vt:lpstr>
      <vt:lpstr>Causes for Termination</vt:lpstr>
      <vt:lpstr>Title work and identification of claims on title</vt:lpstr>
      <vt:lpstr>Title work and identification of claims on title</vt:lpstr>
      <vt:lpstr>Title work and identification of claims on title</vt:lpstr>
      <vt:lpstr>Title work and identification of claims on title</vt:lpstr>
      <vt:lpstr>Request for approval of a HAFA Short Sale</vt:lpstr>
      <vt:lpstr>What is Required</vt:lpstr>
      <vt:lpstr>Approval or disapproval of a HAFA Short Sale</vt:lpstr>
      <vt:lpstr>Net sale proceeds equal or exceed minimum acceptable net proceeds</vt:lpstr>
      <vt:lpstr>Net sale proceeds equal or exceed minimum acceptable net proceeds</vt:lpstr>
      <vt:lpstr>Requirements</vt:lpstr>
      <vt:lpstr>Requirements</vt:lpstr>
      <vt:lpstr>Net sale proceeds equal or exceed minimum acceptable net proceeds</vt:lpstr>
      <vt:lpstr>Net sale proceeds equal or exceed minimum acceptable net proceeds</vt:lpstr>
      <vt:lpstr>Net sale proceeds less than minimum acceptable net proceeds</vt:lpstr>
      <vt:lpstr>Net sale proceeds less than minimum acceptable net proceeds</vt:lpstr>
      <vt:lpstr>HAFA Short Sale request received, but Borrower not previously evaluated for HAMP</vt:lpstr>
      <vt:lpstr>HAFA Short Sale request received, but Borrower not previously evaluated for HAMP</vt:lpstr>
      <vt:lpstr>Extensions of SSA</vt:lpstr>
      <vt:lpstr>Extensions of SSA</vt:lpstr>
      <vt:lpstr>Extensions of SSA</vt:lpstr>
      <vt:lpstr>Closing, reporting and remitting requirements</vt:lpstr>
      <vt:lpstr>Required Documents</vt:lpstr>
      <vt:lpstr>Closing, reporting and remitting requirements</vt:lpstr>
      <vt:lpstr>Closing, reporting and remitting requirements</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HAFA Short Sale</dc:title>
  <dc:creator>Justin</dc:creator>
  <cp:lastModifiedBy>Justin</cp:lastModifiedBy>
  <cp:revision>11</cp:revision>
  <dcterms:created xsi:type="dcterms:W3CDTF">2011-09-06T00:22:24Z</dcterms:created>
  <dcterms:modified xsi:type="dcterms:W3CDTF">2011-12-05T18:19:34Z</dcterms:modified>
</cp:coreProperties>
</file>

<file path=docProps/thumbnail.jpeg>
</file>